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6" r:id="rId4"/>
    <p:sldId id="266" r:id="rId5"/>
    <p:sldId id="265" r:id="rId6"/>
    <p:sldId id="273" r:id="rId7"/>
    <p:sldId id="258" r:id="rId8"/>
    <p:sldId id="261" r:id="rId9"/>
    <p:sldId id="279" r:id="rId10"/>
    <p:sldId id="260" r:id="rId11"/>
    <p:sldId id="272" r:id="rId12"/>
    <p:sldId id="275" r:id="rId13"/>
    <p:sldId id="278" r:id="rId14"/>
    <p:sldId id="277" r:id="rId15"/>
    <p:sldId id="280" r:id="rId16"/>
    <p:sldId id="262" r:id="rId17"/>
    <p:sldId id="267" r:id="rId18"/>
    <p:sldId id="263" r:id="rId19"/>
    <p:sldId id="270" r:id="rId20"/>
    <p:sldId id="268" r:id="rId21"/>
    <p:sldId id="26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6" autoAdjust="0"/>
    <p:restoredTop sz="94660"/>
  </p:normalViewPr>
  <p:slideViewPr>
    <p:cSldViewPr snapToGrid="0">
      <p:cViewPr varScale="1">
        <p:scale>
          <a:sx n="68" d="100"/>
          <a:sy n="68" d="100"/>
        </p:scale>
        <p:origin x="7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F602-5827-438B-9FD1-0B526C885C8E}" type="datetimeFigureOut">
              <a:rPr lang="uk-UA" smtClean="0"/>
              <a:t>07.12.2020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2D55-9F55-47C8-8DA7-AA4053E8364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2784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F602-5827-438B-9FD1-0B526C885C8E}" type="datetimeFigureOut">
              <a:rPr lang="uk-UA" smtClean="0"/>
              <a:t>07.12.2020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2D55-9F55-47C8-8DA7-AA4053E8364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23868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F602-5827-438B-9FD1-0B526C885C8E}" type="datetimeFigureOut">
              <a:rPr lang="uk-UA" smtClean="0"/>
              <a:t>07.12.2020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2D55-9F55-47C8-8DA7-AA4053E83641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5370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F602-5827-438B-9FD1-0B526C885C8E}" type="datetimeFigureOut">
              <a:rPr lang="uk-UA" smtClean="0"/>
              <a:t>07.12.2020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2D55-9F55-47C8-8DA7-AA4053E8364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9700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F602-5827-438B-9FD1-0B526C885C8E}" type="datetimeFigureOut">
              <a:rPr lang="uk-UA" smtClean="0"/>
              <a:t>07.12.2020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2D55-9F55-47C8-8DA7-AA4053E83641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9161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F602-5827-438B-9FD1-0B526C885C8E}" type="datetimeFigureOut">
              <a:rPr lang="uk-UA" smtClean="0"/>
              <a:t>07.12.2020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2D55-9F55-47C8-8DA7-AA4053E8364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5194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F602-5827-438B-9FD1-0B526C885C8E}" type="datetimeFigureOut">
              <a:rPr lang="uk-UA" smtClean="0"/>
              <a:t>07.12.2020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2D55-9F55-47C8-8DA7-AA4053E8364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3713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F602-5827-438B-9FD1-0B526C885C8E}" type="datetimeFigureOut">
              <a:rPr lang="uk-UA" smtClean="0"/>
              <a:t>07.12.2020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2D55-9F55-47C8-8DA7-AA4053E8364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7198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F602-5827-438B-9FD1-0B526C885C8E}" type="datetimeFigureOut">
              <a:rPr lang="uk-UA" smtClean="0"/>
              <a:t>07.12.2020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2D55-9F55-47C8-8DA7-AA4053E8364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989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F602-5827-438B-9FD1-0B526C885C8E}" type="datetimeFigureOut">
              <a:rPr lang="uk-UA" smtClean="0"/>
              <a:t>07.12.2020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2D55-9F55-47C8-8DA7-AA4053E8364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742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F602-5827-438B-9FD1-0B526C885C8E}" type="datetimeFigureOut">
              <a:rPr lang="uk-UA" smtClean="0"/>
              <a:t>07.12.2020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2D55-9F55-47C8-8DA7-AA4053E8364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7139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F602-5827-438B-9FD1-0B526C885C8E}" type="datetimeFigureOut">
              <a:rPr lang="uk-UA" smtClean="0"/>
              <a:t>07.12.2020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2D55-9F55-47C8-8DA7-AA4053E8364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0498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F602-5827-438B-9FD1-0B526C885C8E}" type="datetimeFigureOut">
              <a:rPr lang="uk-UA" smtClean="0"/>
              <a:t>07.12.2020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2D55-9F55-47C8-8DA7-AA4053E8364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8408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F602-5827-438B-9FD1-0B526C885C8E}" type="datetimeFigureOut">
              <a:rPr lang="uk-UA" smtClean="0"/>
              <a:t>07.12.2020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2D55-9F55-47C8-8DA7-AA4053E8364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4880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F602-5827-438B-9FD1-0B526C885C8E}" type="datetimeFigureOut">
              <a:rPr lang="uk-UA" smtClean="0"/>
              <a:t>07.12.2020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2D55-9F55-47C8-8DA7-AA4053E8364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1598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4F602-5827-438B-9FD1-0B526C885C8E}" type="datetimeFigureOut">
              <a:rPr lang="uk-UA" smtClean="0"/>
              <a:t>07.12.2020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492D55-9F55-47C8-8DA7-AA4053E8364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557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F602-5827-438B-9FD1-0B526C885C8E}" type="datetimeFigureOut">
              <a:rPr lang="uk-UA" smtClean="0"/>
              <a:t>07.12.2020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D492D55-9F55-47C8-8DA7-AA4053E8364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7818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B5C780-F089-4DB7-BF07-DDF30E7B7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5568721" cy="1781908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Інтернет-</a:t>
            </a:r>
            <a:r>
              <a:rPr lang="uk-UA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проєкт</a:t>
            </a:r>
            <a:r>
              <a:rPr lang="uk-UA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обласної </a:t>
            </a:r>
            <a:br>
              <a:rPr lang="uk-UA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Ліги старшокласників</a:t>
            </a:r>
            <a: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u="sng" dirty="0">
                <a:solidFill>
                  <a:srgbClr val="2408F6"/>
                </a:solidFill>
                <a:latin typeface="Times New Roman" pitchFamily="18" charset="0"/>
                <a:cs typeface="Times New Roman" pitchFamily="18" charset="0"/>
              </a:rPr>
              <a:t>“Ми – патріоти Черкащини”</a:t>
            </a:r>
            <a:br>
              <a:rPr lang="uk-UA" b="1" u="sng" dirty="0">
                <a:solidFill>
                  <a:srgbClr val="2408F6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b="1" u="sng"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0CC53076-8DE2-4FAE-A3F0-43AE14D4F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442" y="2391508"/>
            <a:ext cx="7157842" cy="29600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Підпроєкт</a:t>
            </a:r>
            <a:endParaRPr lang="uk-UA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uk-UA" sz="32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“Патріоти</a:t>
            </a:r>
            <a:r>
              <a:rPr lang="uk-UA" sz="3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захисті </a:t>
            </a:r>
            <a:r>
              <a:rPr lang="uk-UA" sz="32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Батьківщини”</a:t>
            </a:r>
            <a:endParaRPr lang="ru-RU" sz="32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uk-UA" sz="3200" b="1" i="0" u="sng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3200" b="1" i="0" u="sng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«Завжди поруч»</a:t>
            </a:r>
          </a:p>
          <a:p>
            <a:pPr marL="0" indent="0">
              <a:buNone/>
            </a:pPr>
            <a:r>
              <a:rPr lang="uk-UA" sz="32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( досвід спільної діяльності старшокласників з дітьми з особливими освітніми потребами)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35B203-C0F0-4B0F-832F-157C37715C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4284" y="773528"/>
            <a:ext cx="3983208" cy="5310944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83C08126-A90A-4A94-8A64-3EE7B25A49E9}"/>
              </a:ext>
            </a:extLst>
          </p:cNvPr>
          <p:cNvSpPr txBox="1">
            <a:spLocks/>
          </p:cNvSpPr>
          <p:nvPr/>
        </p:nvSpPr>
        <p:spPr>
          <a:xfrm>
            <a:off x="3713610" y="4927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451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ісце для вмісту 2">
            <a:extLst>
              <a:ext uri="{FF2B5EF4-FFF2-40B4-BE49-F238E27FC236}">
                <a16:creationId xmlns:a16="http://schemas.microsoft.com/office/drawing/2014/main" id="{1660C553-0AC9-407C-B1BE-493A3DFB72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859" y="415386"/>
            <a:ext cx="4600376" cy="6133837"/>
          </a:xfrm>
        </p:spPr>
      </p:pic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E22172C9-ECAD-47DF-B294-94BE0CB03A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415387"/>
            <a:ext cx="4520418" cy="6133837"/>
          </a:xfrm>
        </p:spPr>
      </p:pic>
    </p:spTree>
    <p:extLst>
      <p:ext uri="{BB962C8B-B14F-4D97-AF65-F5344CB8AC3E}">
        <p14:creationId xmlns:p14="http://schemas.microsoft.com/office/powerpoint/2010/main" val="750122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1715DA-209F-498E-95ED-C2499363C8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588" y="0"/>
            <a:ext cx="51435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0CB3B8F-1ED7-4C46-8390-6E14172830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285117"/>
            <a:ext cx="4681993" cy="628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92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AC35D-97CF-4F18-BE12-30E5D302A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672" y="482991"/>
            <a:ext cx="8596668" cy="1556824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закладі постійно проводиться робота серед учнівського самоврядування, щодо рівних можливостей учнів у здобуванні освіти та розвитку дітей з обмеженими можливостями.</a:t>
            </a:r>
            <a:b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Проведення акції “Від серця до серця ” </a:t>
            </a:r>
            <a:b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E75868F8-46A0-4E86-9953-6B9225926DCE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130" y="2185181"/>
            <a:ext cx="4375051" cy="4546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D03E2810-4BF1-4CDF-94C0-C8B5D67AF83A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6297" y="2185181"/>
            <a:ext cx="4453848" cy="45462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5032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AC35D-97CF-4F18-BE12-30E5D302A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5A9D49-9CCB-44E7-991D-5A1C959037B3}"/>
              </a:ext>
            </a:extLst>
          </p:cNvPr>
          <p:cNvSpPr txBox="1"/>
          <p:nvPr/>
        </p:nvSpPr>
        <p:spPr>
          <a:xfrm>
            <a:off x="677334" y="560767"/>
            <a:ext cx="9535811" cy="556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80340" algn="l"/>
                <a:tab pos="540385" algn="l"/>
                <a:tab pos="630555" algn="l"/>
              </a:tabLst>
            </a:pP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Т</a:t>
            </a:r>
            <a:r>
              <a:rPr lang="uk-UA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ренінги “Друзі з </a:t>
            </a:r>
            <a:r>
              <a:rPr lang="uk-UA" sz="28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особивими</a:t>
            </a:r>
            <a:r>
              <a:rPr lang="uk-UA" sz="2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потребами ”  </a:t>
            </a:r>
            <a:endParaRPr lang="uk-UA" sz="2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F1E705DD-92C5-481E-8BEF-A70C10E9FE31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2846" y="4318782"/>
            <a:ext cx="3404785" cy="2368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Місце для вмісту 8">
            <a:extLst>
              <a:ext uri="{FF2B5EF4-FFF2-40B4-BE49-F238E27FC236}">
                <a16:creationId xmlns:a16="http://schemas.microsoft.com/office/drawing/2014/main" id="{24149CA9-0347-4D3E-A158-D18637848262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13" y="1312237"/>
            <a:ext cx="4846187" cy="3006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BC9761F-CEF3-4CA2-9726-F3BB4977E50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4301" y="1312237"/>
            <a:ext cx="3807656" cy="251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CD31F96-C36A-4324-A9F9-E497B719FD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4322" y="4519715"/>
            <a:ext cx="2370024" cy="177751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22A06A1-86D1-401E-B914-6FCFF73B78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242" y="4794293"/>
            <a:ext cx="2186972" cy="164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541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CAC35D-97CF-4F18-BE12-30E5D302A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7508"/>
          </a:xfrm>
        </p:spPr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Написання  творів “Я вважаю, що дитина з інвалідністю… ” </a:t>
            </a:r>
            <a: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52DF13FE-5C3B-4920-A662-37FDD2D6B302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113" y="2125226"/>
            <a:ext cx="4184034" cy="3627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9635C5A6-21D9-44CB-A71F-687C1AF4903F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925" y="1190896"/>
            <a:ext cx="4184650" cy="3137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953938-100E-42E0-9BED-9DEB96486E63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319425"/>
            <a:ext cx="4707451" cy="3442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8076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4F56CE-1C04-4CB8-A559-7A361BCB2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39E23E91-6A30-4CE2-9A87-1B36440AEE42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5711" y="3433138"/>
            <a:ext cx="4508955" cy="2815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59B720D0-4E67-4E47-B8F6-5FCCB85205A6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8898" y="435397"/>
            <a:ext cx="5015768" cy="2793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ADDC63-8525-488B-9690-43B9F9F05113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221" y="424455"/>
            <a:ext cx="6111240" cy="3696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2C18EF7-19E7-4D29-8BCC-900B7607BC93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054" y="4174395"/>
            <a:ext cx="5046785" cy="251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7953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20600E0-CE34-4221-9BC7-113ACBA30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5184" y="365248"/>
            <a:ext cx="7767637" cy="858641"/>
          </a:xfrm>
          <a:ln w="19050">
            <a:noFill/>
          </a:ln>
        </p:spPr>
        <p:txBody>
          <a:bodyPr>
            <a:normAutofit/>
          </a:bodyPr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Станіслав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активну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участь в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виховних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заходах, конкурсах,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екскурсіях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святах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школи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69B510-8C6C-40F3-8D22-CD36454436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422" y="1561514"/>
            <a:ext cx="7010399" cy="469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37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42A946-527B-4E50-A4A6-D874577BAE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932" y="214367"/>
            <a:ext cx="10696135" cy="642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45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D0746662-AF1F-4DA4-89BC-582F9EDBD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09489"/>
            <a:ext cx="10914444" cy="1620911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Соціалізація дуже важлива для правильного росту та розвитку кожної дитини. Зусиллями педагогів, батьків та учнів у нашому закладі діти знають, розуміють</a:t>
            </a:r>
            <a:r>
              <a:rPr lang="uk-UA" sz="2400" b="1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взаємодіють з дітьми з особливими освітніми потребами</a:t>
            </a:r>
            <a:endParaRPr lang="uk-UA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6EB637C-B91A-4C46-93AD-1270A56771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1012" y="1591407"/>
            <a:ext cx="6762650" cy="507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73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23B411-55EA-4922-9B60-D2C523FF6C1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547" y="472810"/>
            <a:ext cx="7971693" cy="601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771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2">
            <a:extLst>
              <a:ext uri="{FF2B5EF4-FFF2-40B4-BE49-F238E27FC236}">
                <a16:creationId xmlns:a16="http://schemas.microsoft.com/office/drawing/2014/main" id="{EBCC0EB4-23D4-4749-A391-BC323159B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26067" y="859472"/>
            <a:ext cx="4546400" cy="4799645"/>
          </a:xfrm>
        </p:spPr>
        <p:txBody>
          <a:bodyPr>
            <a:normAutofit fontScale="85000" lnSpcReduction="10000"/>
          </a:bodyPr>
          <a:lstStyle/>
          <a:p>
            <a:pPr algn="ctr">
              <a:defRPr/>
            </a:pP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Підготували: </a:t>
            </a:r>
          </a:p>
          <a:p>
            <a:pPr algn="ctr">
              <a:defRPr/>
            </a:pPr>
            <a:endParaRPr lang="uk-UA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Середюк</a:t>
            </a:r>
            <a:r>
              <a:rPr lang="uk-UA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Надія, </a:t>
            </a:r>
            <a:r>
              <a:rPr lang="uk-UA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Калієвська</a:t>
            </a:r>
            <a:r>
              <a:rPr lang="uk-UA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Анна </a:t>
            </a: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члени учнівського самоврядування Дубівського навчально-виховного комплексу </a:t>
            </a:r>
          </a:p>
          <a:p>
            <a:pPr algn="ctr">
              <a:defRPr/>
            </a:pP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Дошкільний навчальний заклад – загальноосвітня школа ІІІ ступенів» Уманської районної ради                              Черкаської області</a:t>
            </a:r>
          </a:p>
          <a:p>
            <a:pPr algn="ctr">
              <a:buNone/>
              <a:defRPr/>
            </a:pP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endParaRPr lang="uk-UA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Керівник: </a:t>
            </a:r>
            <a:r>
              <a:rPr lang="uk-UA" sz="2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Кіченко</a:t>
            </a:r>
            <a:r>
              <a:rPr lang="uk-UA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Ольга Василівна</a:t>
            </a:r>
            <a:r>
              <a:rPr lang="uk-UA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педагог-організатор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6F70ADB-92CE-490C-9EBE-2C658522A3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99" y="859472"/>
            <a:ext cx="2566223" cy="33782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79A368-E957-4F1C-BAB1-7C8C4D307F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706899" y="2407483"/>
            <a:ext cx="2481428" cy="388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9230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0FCBFC-A3BE-4504-BAD4-B78163CB09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4613" y="1343786"/>
            <a:ext cx="7165147" cy="526874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7A49B6-5342-44FB-8AF7-99E44B195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91" y="245474"/>
            <a:ext cx="10812326" cy="1320800"/>
          </a:xfrm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Всі діти рівні, мають однакові права, але різні можливості та кожна дитина заслуговує на щастя! Будьмо толерантними!</a:t>
            </a:r>
          </a:p>
        </p:txBody>
      </p:sp>
    </p:spTree>
    <p:extLst>
      <p:ext uri="{BB962C8B-B14F-4D97-AF65-F5344CB8AC3E}">
        <p14:creationId xmlns:p14="http://schemas.microsoft.com/office/powerpoint/2010/main" val="3156558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DE2C725F-4546-417E-8CB8-66B327B5A145}"/>
              </a:ext>
            </a:extLst>
          </p:cNvPr>
          <p:cNvSpPr/>
          <p:nvPr/>
        </p:nvSpPr>
        <p:spPr>
          <a:xfrm>
            <a:off x="604911" y="711073"/>
            <a:ext cx="967857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Дякуємо за увагу!</a:t>
            </a:r>
          </a:p>
        </p:txBody>
      </p:sp>
      <p:pic>
        <p:nvPicPr>
          <p:cNvPr id="1026" name="Picture 2" descr="Переглянути вихідне зображення">
            <a:extLst>
              <a:ext uri="{FF2B5EF4-FFF2-40B4-BE49-F238E27FC236}">
                <a16:creationId xmlns:a16="http://schemas.microsoft.com/office/drawing/2014/main" id="{F2832A89-B270-49CA-A1E6-6210B3821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8355" y="2210246"/>
            <a:ext cx="6110057" cy="3936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335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20600E0-CE34-4221-9BC7-113ACBA30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7865" y="140165"/>
            <a:ext cx="7767637" cy="1238469"/>
          </a:xfrm>
          <a:ln w="19050">
            <a:noFill/>
          </a:ln>
        </p:spPr>
        <p:txBody>
          <a:bodyPr>
            <a:normAutofit/>
          </a:bodyPr>
          <a:lstStyle/>
          <a:p>
            <a:r>
              <a:rPr lang="uk-UA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Назва </a:t>
            </a:r>
            <a:r>
              <a:rPr lang="uk-UA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проєкту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>
            <a:extLst>
              <a:ext uri="{FF2B5EF4-FFF2-40B4-BE49-F238E27FC236}">
                <a16:creationId xmlns:a16="http://schemas.microsoft.com/office/drawing/2014/main" id="{A2DAD816-1389-46B4-AF08-5678C0FEA0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3889" y="1378635"/>
            <a:ext cx="8257735" cy="1608080"/>
          </a:xfrm>
          <a:ln w="28575">
            <a:noFill/>
          </a:ln>
        </p:spPr>
        <p:txBody>
          <a:bodyPr>
            <a:normAutofit fontScale="32500" lnSpcReduction="20000"/>
          </a:bodyPr>
          <a:lstStyle/>
          <a:p>
            <a:pPr marL="0" indent="0" algn="l">
              <a:buNone/>
            </a:pPr>
            <a:r>
              <a:rPr lang="uk-UA" sz="88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«Завжди поруч»</a:t>
            </a:r>
          </a:p>
          <a:p>
            <a:pPr marL="0" indent="0" algn="l">
              <a:buNone/>
            </a:pPr>
            <a:r>
              <a:rPr lang="uk-UA" sz="8800" b="1" i="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</a:rPr>
              <a:t> ( досвід спільної діяльності старшокласників з дітьми з особливими освітніми потребами)</a:t>
            </a:r>
            <a:endParaRPr lang="ru-RU" sz="8800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8500" b="1" dirty="0">
              <a:solidFill>
                <a:srgbClr val="160F7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A6BE111-1F53-457A-AD4E-C888E57F7A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968" y="2841776"/>
            <a:ext cx="4674715" cy="350603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34873C4-F06F-4AC6-A93C-718F5CD0BB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8604" y="2841776"/>
            <a:ext cx="4674716" cy="350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19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721350-DEF8-480E-9720-C0529729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1026986" cy="1320800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Шостий рік в Дубівському НВК діє інклюзія, організована для  </a:t>
            </a:r>
            <a:r>
              <a:rPr lang="uk-UA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Середюка</a:t>
            </a:r>
            <a: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Станіслава, дитини, яка потребує. Хлопчик має діагноз ДЦП, порушення опорно-рухового апарату та мови. </a:t>
            </a:r>
            <a:endParaRPr lang="uk-UA" sz="2400" b="1" dirty="0">
              <a:solidFill>
                <a:srgbClr val="00206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6C1E18-B844-4471-9C3E-EA4E1E4C81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334" y="1930400"/>
            <a:ext cx="6713682" cy="4478026"/>
          </a:xfrm>
          <a:prstGeom prst="rect">
            <a:avLst/>
          </a:prstGeom>
        </p:spPr>
      </p:pic>
      <p:pic>
        <p:nvPicPr>
          <p:cNvPr id="4" name="Місце для вмісту 10">
            <a:extLst>
              <a:ext uri="{FF2B5EF4-FFF2-40B4-BE49-F238E27FC236}">
                <a16:creationId xmlns:a16="http://schemas.microsoft.com/office/drawing/2014/main" id="{46A0B677-48AF-4B4B-B387-E93D7C42365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923" y="1917785"/>
            <a:ext cx="3358157" cy="447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31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721350-DEF8-480E-9720-C05297292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13" y="253218"/>
            <a:ext cx="10747717" cy="1575581"/>
          </a:xfrm>
        </p:spPr>
        <p:txBody>
          <a:bodyPr>
            <a:noAutofit/>
          </a:bodyPr>
          <a:lstStyle/>
          <a:p>
            <a:pPr algn="just"/>
            <a: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Мати хлопчика за освітою вчитель української мови  з додатковою спеціальністю дефектологія. Мама з трирічного віку приводила хлопчика в дошкільний підрозділ на заняття та інші режимні моменти, що дало змогу адаптувати його до дитячого колективу.</a:t>
            </a:r>
            <a:endParaRPr lang="uk-UA" sz="24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01171E-B3CB-4BFC-BDC3-26E47C3E345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249" y="2339146"/>
            <a:ext cx="5418666" cy="4064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093210-083B-4CD3-955F-C491448E82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6842" y="2339146"/>
            <a:ext cx="4935167" cy="406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61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135B203-C0F0-4B0F-832F-157C37715C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322" y="1716258"/>
            <a:ext cx="3690050" cy="4920066"/>
          </a:xfrm>
          <a:prstGeom prst="rect">
            <a:avLst/>
          </a:prstGeo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6DCB5AB-3A39-4505-BCFB-288B38FD3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279400"/>
            <a:ext cx="11285936" cy="1320800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Дитина пересувається на інвалідному візку з допомогою старших та дорослих, не зважаючи на це, активно росте і розвивається</a:t>
            </a:r>
            <a:endParaRPr lang="uk-UA" sz="3200" b="1" dirty="0">
              <a:solidFill>
                <a:srgbClr val="002060"/>
              </a:solidFill>
            </a:endParaRPr>
          </a:p>
        </p:txBody>
      </p:sp>
      <p:pic>
        <p:nvPicPr>
          <p:cNvPr id="7" name="Місце для вмісту 14">
            <a:extLst>
              <a:ext uri="{FF2B5EF4-FFF2-40B4-BE49-F238E27FC236}">
                <a16:creationId xmlns:a16="http://schemas.microsoft.com/office/drawing/2014/main" id="{7F5A13E4-758B-454F-B9F8-8E70323369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670" y="1600200"/>
            <a:ext cx="3690050" cy="4920068"/>
          </a:xfrm>
          <a:prstGeom prst="rect">
            <a:avLst/>
          </a:prstGeom>
        </p:spPr>
      </p:pic>
      <p:pic>
        <p:nvPicPr>
          <p:cNvPr id="9" name="Місце для вмісту 4">
            <a:extLst>
              <a:ext uri="{FF2B5EF4-FFF2-40B4-BE49-F238E27FC236}">
                <a16:creationId xmlns:a16="http://schemas.microsoft.com/office/drawing/2014/main" id="{34DEECCA-93A3-44ED-8032-035B394B20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5019" y="1930400"/>
            <a:ext cx="3194750" cy="425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03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8C31C5-44B3-4BA4-83B3-5BF5C0D267E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9165" y="2160589"/>
            <a:ext cx="5610579" cy="420793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BD9DFC7-8455-40C3-A732-880780DECC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706" y="2160589"/>
            <a:ext cx="5430130" cy="427635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656BA5-A535-45A5-8E0D-651B22C25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831" y="421058"/>
            <a:ext cx="11514667" cy="1320800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Діти звикли до Станіслава, він до дітей. Батьки виявили бажання організувати навчання для сина не індивідуально, а </a:t>
            </a:r>
            <a:r>
              <a:rPr lang="uk-UA" sz="24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інклюзивно</a:t>
            </a:r>
            <a:r>
              <a:rPr lang="uk-UA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 цьому класі двоє дітей інвалідів, проте лише Станіслав потребує постійної підтримки.</a:t>
            </a:r>
            <a:endParaRPr lang="uk-UA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12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288AC5A7-E0AA-4A4A-91D7-6FB445BDD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647158" cy="1019469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Станіслава дуже гарно ставляться однокласники, ровесники, школярі, що сприяє кращому, гармонійному розвитку дитини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Місце для вмісту 9">
            <a:extLst>
              <a:ext uri="{FF2B5EF4-FFF2-40B4-BE49-F238E27FC236}">
                <a16:creationId xmlns:a16="http://schemas.microsoft.com/office/drawing/2014/main" id="{2A65A4B9-3B9B-449C-8F92-898826FE239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1" name="Місце для вмісту 10">
            <a:extLst>
              <a:ext uri="{FF2B5EF4-FFF2-40B4-BE49-F238E27FC236}">
                <a16:creationId xmlns:a16="http://schemas.microsoft.com/office/drawing/2014/main" id="{1BA7C3E4-43CF-43C9-99A2-FBDF27FD11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9026" y="1500170"/>
            <a:ext cx="7143774" cy="535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36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288AC5A7-E0AA-4A4A-91D7-6FB445BDD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647158" cy="1019469"/>
          </a:xfrm>
        </p:spPr>
        <p:txBody>
          <a:bodyPr>
            <a:noAutofit/>
          </a:bodyPr>
          <a:lstStyle/>
          <a:p>
            <a:pPr algn="ctr"/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Станіслав розумово збережений, але </a:t>
            </a:r>
            <a:r>
              <a:rPr lang="uk-UA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рухомо</a:t>
            </a:r>
            <a: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обмежений хлопчик,                               тому і вчителям, і дітям вдається добре взаємодіяти з ним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B44F1226-41BC-4E4F-B0A4-4BBBE3CD6FE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629" y="2160589"/>
            <a:ext cx="4978366" cy="3999181"/>
          </a:xfrm>
        </p:spPr>
      </p:pic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E843B052-9DA6-4B1F-B9E8-FF3B497F79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160589"/>
            <a:ext cx="5672372" cy="425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972155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914</TotalTime>
  <Words>358</Words>
  <Application>Microsoft Office PowerPoint</Application>
  <PresentationFormat>Широкоэкранный</PresentationFormat>
  <Paragraphs>30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Times New Roman</vt:lpstr>
      <vt:lpstr>Trebuchet MS</vt:lpstr>
      <vt:lpstr>Wingdings 3</vt:lpstr>
      <vt:lpstr>Грань</vt:lpstr>
      <vt:lpstr>Інтернет-проєкт обласної  Ліги старшокласників “Ми – патріоти Черкащини” </vt:lpstr>
      <vt:lpstr>Презентация PowerPoint</vt:lpstr>
      <vt:lpstr>Назва проєкту</vt:lpstr>
      <vt:lpstr> Шостий рік в Дубівському НВК діє інклюзія, організована для  Середюка Станіслава, дитини, яка потребує. Хлопчик має діагноз ДЦП, порушення опорно-рухового апарату та мови. </vt:lpstr>
      <vt:lpstr>Мати хлопчика за освітою вчитель української мови  з додатковою спеціальністю дефектологія. Мама з трирічного віку приводила хлопчика в дошкільний підрозділ на заняття та інші режимні моменти, що дало змогу адаптувати його до дитячого колективу.</vt:lpstr>
      <vt:lpstr>Дитина пересувається на інвалідному візку з допомогою старших та дорослих, не зважаючи на це, активно росте і розвивається</vt:lpstr>
      <vt:lpstr>Діти звикли до Станіслава, він до дітей. Батьки виявили бажання організувати навчання для сина не індивідуально, а інклюзивно. В цьому класі двоє дітей інвалідів, проте лише Станіслав потребує постійної підтримки.</vt:lpstr>
      <vt:lpstr>До Станіслава дуже гарно ставляться однокласники, ровесники, школярі, що сприяє кращому, гармонійному розвитку дитини </vt:lpstr>
      <vt:lpstr>Станіслав розумово збережений, але рухомо обмежений хлопчик,                               тому і вчителям, і дітям вдається добре взаємодіяти з ним  </vt:lpstr>
      <vt:lpstr>Презентация PowerPoint</vt:lpstr>
      <vt:lpstr>Презентация PowerPoint</vt:lpstr>
      <vt:lpstr>В закладі постійно проводиться робота серед учнівського самоврядування, щодо рівних можливостей учнів у здобуванні освіти та розвитку дітей з обмеженими можливостями. Проведення акції “Від серця до серця ”  </vt:lpstr>
      <vt:lpstr> </vt:lpstr>
      <vt:lpstr>Написання  творів “Я вважаю, що дитина з інвалідністю… ”  </vt:lpstr>
      <vt:lpstr>Презентация PowerPoint</vt:lpstr>
      <vt:lpstr>Станіслав бере активну участь в виховних заходах, конкурсах, екскурсіях та святах  школи</vt:lpstr>
      <vt:lpstr>Презентация PowerPoint</vt:lpstr>
      <vt:lpstr>Соціалізація дуже важлива для правильного росту та розвитку кожної дитини. Зусиллями педагогів, батьків та учнів у нашому закладі діти знають, розуміють та взаємодіють з дітьми з особливими освітніми потребами</vt:lpstr>
      <vt:lpstr>Презентация PowerPoint</vt:lpstr>
      <vt:lpstr>      Всі діти рівні, мають однакові права, але різні можливості та кожна дитина заслуговує на щастя! Будьмо толерантними!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Олена</cp:lastModifiedBy>
  <cp:revision>43</cp:revision>
  <dcterms:created xsi:type="dcterms:W3CDTF">2020-11-20T08:22:51Z</dcterms:created>
  <dcterms:modified xsi:type="dcterms:W3CDTF">2020-12-07T01:53:44Z</dcterms:modified>
</cp:coreProperties>
</file>